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/>
    <p:restoredTop sz="97574"/>
  </p:normalViewPr>
  <p:slideViewPr>
    <p:cSldViewPr snapToGrid="0" snapToObjects="1">
      <p:cViewPr varScale="1">
        <p:scale>
          <a:sx n="123" d="100"/>
          <a:sy n="123" d="100"/>
        </p:scale>
        <p:origin x="216" y="1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806A5-88A5-3243-B56E-55CF769F09F1}" type="datetimeFigureOut">
              <a:rPr lang="en-US" smtClean="0"/>
              <a:t>10/14/15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4A415-BB9C-B342-A2AA-449D54553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74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806A5-88A5-3243-B56E-55CF769F09F1}" type="datetimeFigureOut">
              <a:rPr lang="en-US" smtClean="0"/>
              <a:t>10/14/15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4A415-BB9C-B342-A2AA-449D54553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441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806A5-88A5-3243-B56E-55CF769F09F1}" type="datetimeFigureOut">
              <a:rPr lang="en-US" smtClean="0"/>
              <a:t>10/14/15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4A415-BB9C-B342-A2AA-449D54553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47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806A5-88A5-3243-B56E-55CF769F09F1}" type="datetimeFigureOut">
              <a:rPr lang="en-US" smtClean="0"/>
              <a:t>10/14/15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4A415-BB9C-B342-A2AA-449D54553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9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806A5-88A5-3243-B56E-55CF769F09F1}" type="datetimeFigureOut">
              <a:rPr lang="en-US" smtClean="0"/>
              <a:t>10/14/15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4A415-BB9C-B342-A2AA-449D54553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70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806A5-88A5-3243-B56E-55CF769F09F1}" type="datetimeFigureOut">
              <a:rPr lang="en-US" smtClean="0"/>
              <a:t>10/14/15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4A415-BB9C-B342-A2AA-449D54553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679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806A5-88A5-3243-B56E-55CF769F09F1}" type="datetimeFigureOut">
              <a:rPr lang="en-US" smtClean="0"/>
              <a:t>10/14/15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4A415-BB9C-B342-A2AA-449D54553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22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806A5-88A5-3243-B56E-55CF769F09F1}" type="datetimeFigureOut">
              <a:rPr lang="en-US" smtClean="0"/>
              <a:t>10/14/15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4A415-BB9C-B342-A2AA-449D54553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24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806A5-88A5-3243-B56E-55CF769F09F1}" type="datetimeFigureOut">
              <a:rPr lang="en-US" smtClean="0"/>
              <a:t>10/14/15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4A415-BB9C-B342-A2AA-449D54553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432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806A5-88A5-3243-B56E-55CF769F09F1}" type="datetimeFigureOut">
              <a:rPr lang="en-US" smtClean="0"/>
              <a:t>10/14/15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4A415-BB9C-B342-A2AA-449D54553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3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806A5-88A5-3243-B56E-55CF769F09F1}" type="datetimeFigureOut">
              <a:rPr lang="en-US" smtClean="0"/>
              <a:t>10/14/15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4A415-BB9C-B342-A2AA-449D54553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951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F806A5-88A5-3243-B56E-55CF769F09F1}" type="datetimeFigureOut">
              <a:rPr lang="en-US" smtClean="0"/>
              <a:t>10/14/15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4A415-BB9C-B342-A2AA-449D54553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77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5" Type="http://schemas.openxmlformats.org/officeDocument/2006/relationships/image" Target="../media/image10.tiff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5" Type="http://schemas.openxmlformats.org/officeDocument/2006/relationships/image" Target="../media/image8.tiff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60119"/>
            <a:ext cx="9144000" cy="1022795"/>
          </a:xfrm>
        </p:spPr>
        <p:txBody>
          <a:bodyPr/>
          <a:lstStyle/>
          <a:p>
            <a:r>
              <a:rPr lang="en-US" smtClean="0"/>
              <a:t>PML Project* Summary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239581"/>
            <a:ext cx="9144000" cy="3098537"/>
          </a:xfrm>
        </p:spPr>
        <p:txBody>
          <a:bodyPr>
            <a:normAutofit fontScale="92500" lnSpcReduction="20000"/>
          </a:bodyPr>
          <a:lstStyle/>
          <a:p>
            <a:pPr marL="342900" indent="-342900" algn="l">
              <a:buFont typeface="Arial" charset="0"/>
              <a:buChar char="•"/>
            </a:pPr>
            <a:r>
              <a:rPr lang="en-US" dirty="0" smtClean="0"/>
              <a:t>This summary focuses on the implementation in the 2-D serial code.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dirty="0" smtClean="0"/>
              <a:t>The Parallel 2-D and 3-D codes give similar results, so it’s probably not just a “random” bug in this one.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dirty="0" smtClean="0"/>
              <a:t>Here, we limit ourselves to the 1-D case of a uniform (along y) laser pulse moving in x.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dirty="0" smtClean="0"/>
              <a:t>Launching a radially moving wave from the center gives similar results.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dirty="0" smtClean="0"/>
              <a:t>I think that if we can get the 1-D pulse working, then I can get the radial wave to work too.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dirty="0" smtClean="0"/>
              <a:t>The paper by </a:t>
            </a:r>
            <a:r>
              <a:rPr lang="en-US" dirty="0" err="1" smtClean="0"/>
              <a:t>Vay</a:t>
            </a:r>
            <a:r>
              <a:rPr lang="en-US" dirty="0" smtClean="0"/>
              <a:t> I reference here is his 2000 JCP paper.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33272" y="6263640"/>
            <a:ext cx="10204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*AKA the scourge of my life in June and July.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419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Reducing the Time </a:t>
            </a:r>
            <a:r>
              <a:rPr lang="en-US" sz="3200" dirty="0"/>
              <a:t>S</a:t>
            </a:r>
            <a:r>
              <a:rPr lang="en-US" sz="3200" dirty="0" smtClean="0"/>
              <a:t>tep </a:t>
            </a:r>
            <a:r>
              <a:rPr lang="en-US" sz="3200" dirty="0"/>
              <a:t>R</a:t>
            </a:r>
            <a:r>
              <a:rPr lang="en-US" sz="3200" dirty="0" smtClean="0"/>
              <a:t>esults in Roughly the </a:t>
            </a:r>
            <a:r>
              <a:rPr lang="en-US" sz="3200" dirty="0"/>
              <a:t>S</a:t>
            </a:r>
            <a:r>
              <a:rPr lang="en-US" sz="3200" dirty="0" smtClean="0"/>
              <a:t>ame Results</a:t>
            </a:r>
            <a:endParaRPr lang="en-US" sz="3200" dirty="0"/>
          </a:p>
        </p:txBody>
      </p:sp>
      <p:pic>
        <p:nvPicPr>
          <p:cNvPr id="7" name="1d-movie-tes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1690688"/>
            <a:ext cx="5802313" cy="4351338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892" y="1637666"/>
            <a:ext cx="5349240" cy="440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6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PML Arrays </a:t>
            </a:r>
            <a:r>
              <a:rPr lang="en-US" dirty="0"/>
              <a:t>O</a:t>
            </a:r>
            <a:r>
              <a:rPr lang="en-US" dirty="0" smtClean="0"/>
              <a:t>verlay the Simulation Box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Everywhere except the red cells are copied to the box.</a:t>
            </a:r>
          </a:p>
          <a:p>
            <a:r>
              <a:rPr lang="en-US" dirty="0" smtClean="0"/>
              <a:t>It’s actually a bug that a whole column is being copied to the x PML, but it gets overwritten by the y PML right away so I guess it doesn’t matter..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506200"/>
              </p:ext>
            </p:extLst>
          </p:nvPr>
        </p:nvGraphicFramePr>
        <p:xfrm>
          <a:off x="241464" y="3507895"/>
          <a:ext cx="11709072" cy="3283245"/>
        </p:xfrm>
        <a:graphic>
          <a:graphicData uri="http://schemas.openxmlformats.org/drawingml/2006/table">
            <a:tbl>
              <a:tblPr/>
              <a:tblGrid>
                <a:gridCol w="731817"/>
                <a:gridCol w="731817"/>
                <a:gridCol w="731817"/>
                <a:gridCol w="731817"/>
                <a:gridCol w="731817"/>
                <a:gridCol w="731817"/>
                <a:gridCol w="731817"/>
                <a:gridCol w="731817"/>
                <a:gridCol w="731817"/>
                <a:gridCol w="731817"/>
                <a:gridCol w="731817"/>
                <a:gridCol w="731817"/>
                <a:gridCol w="731817"/>
                <a:gridCol w="731817"/>
                <a:gridCol w="731817"/>
                <a:gridCol w="731817"/>
              </a:tblGrid>
              <a:tr h="161206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charset="0"/>
                      </a:endParaRPr>
                    </a:p>
                  </a:txBody>
                  <a:tcPr marL="12400" marR="12400" marT="124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charset="0"/>
                      </a:endParaRPr>
                    </a:p>
                  </a:txBody>
                  <a:tcPr marL="12400" marR="12400" marT="124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charset="0"/>
                      </a:endParaRPr>
                    </a:p>
                  </a:txBody>
                  <a:tcPr marL="12400" marR="12400" marT="124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charset="0"/>
                      </a:endParaRPr>
                    </a:p>
                  </a:txBody>
                  <a:tcPr marL="12400" marR="12400" marT="124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whole column</a:t>
                      </a:r>
                    </a:p>
                  </a:txBody>
                  <a:tcPr marL="12400" marR="12400" marT="124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charset="0"/>
                      </a:endParaRPr>
                    </a:p>
                  </a:txBody>
                  <a:tcPr marL="12400" marR="12400" marT="124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charset="0"/>
                      </a:endParaRPr>
                    </a:p>
                  </a:txBody>
                  <a:tcPr marL="12400" marR="12400" marT="124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charset="0"/>
                      </a:endParaRPr>
                    </a:p>
                  </a:txBody>
                  <a:tcPr marL="12400" marR="12400" marT="124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charset="0"/>
                      </a:endParaRPr>
                    </a:p>
                  </a:txBody>
                  <a:tcPr marL="12400" marR="12400" marT="124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charset="0"/>
                      </a:endParaRPr>
                    </a:p>
                  </a:txBody>
                  <a:tcPr marL="12400" marR="12400" marT="124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whole column</a:t>
                      </a:r>
                    </a:p>
                  </a:txBody>
                  <a:tcPr marL="12400" marR="12400" marT="124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charset="0"/>
                      </a:endParaRPr>
                    </a:p>
                  </a:txBody>
                  <a:tcPr marL="12400" marR="12400" marT="124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charset="0"/>
                      </a:endParaRPr>
                    </a:p>
                  </a:txBody>
                  <a:tcPr marL="12400" marR="12400" marT="124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charset="0"/>
                      </a:endParaRPr>
                    </a:p>
                  </a:txBody>
                  <a:tcPr marL="12400" marR="12400" marT="124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3607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charset="0"/>
                      </a:endParaRPr>
                    </a:p>
                  </a:txBody>
                  <a:tcPr marL="12400" marR="12400" marT="124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charset="0"/>
                      </a:endParaRPr>
                    </a:p>
                  </a:txBody>
                  <a:tcPr marL="12400" marR="12400" marT="124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charset="0"/>
                      </a:endParaRPr>
                    </a:p>
                  </a:txBody>
                  <a:tcPr marL="12400" marR="12400" marT="124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copy to y</a:t>
                      </a:r>
                    </a:p>
                  </a:txBody>
                  <a:tcPr marL="12400" marR="12400" marT="124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copy to x</a:t>
                      </a:r>
                    </a:p>
                  </a:txBody>
                  <a:tcPr marL="12400" marR="12400" marT="124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charset="0"/>
                      </a:endParaRPr>
                    </a:p>
                  </a:txBody>
                  <a:tcPr marL="12400" marR="12400" marT="124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charset="0"/>
                      </a:endParaRPr>
                    </a:p>
                  </a:txBody>
                  <a:tcPr marL="12400" marR="12400" marT="124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charset="0"/>
                      </a:endParaRPr>
                    </a:p>
                  </a:txBody>
                  <a:tcPr marL="12400" marR="12400" marT="124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charset="0"/>
                      </a:endParaRPr>
                    </a:p>
                  </a:txBody>
                  <a:tcPr marL="12400" marR="12400" marT="124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charset="0"/>
                      </a:endParaRPr>
                    </a:p>
                  </a:txBody>
                  <a:tcPr marL="12400" marR="12400" marT="124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charset="0"/>
                      </a:endParaRPr>
                    </a:p>
                  </a:txBody>
                  <a:tcPr marL="12400" marR="12400" marT="124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copy to x</a:t>
                      </a:r>
                    </a:p>
                  </a:txBody>
                  <a:tcPr marL="12400" marR="12400" marT="124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copy to y</a:t>
                      </a:r>
                    </a:p>
                  </a:txBody>
                  <a:tcPr marL="12400" marR="12400" marT="124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charset="0"/>
                      </a:endParaRPr>
                    </a:p>
                  </a:txBody>
                  <a:tcPr marL="12400" marR="12400" marT="124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charset="0"/>
                      </a:endParaRPr>
                    </a:p>
                  </a:txBody>
                  <a:tcPr marL="12400" marR="12400" marT="124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charset="0"/>
                      </a:endParaRPr>
                    </a:p>
                  </a:txBody>
                  <a:tcPr marL="12400" marR="12400" marT="124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20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</a:tr>
              <a:tr h="16120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</a:tr>
              <a:tr h="16120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</a:tr>
              <a:tr h="16120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</a:tr>
              <a:tr h="31001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copy to x&amp;y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copy to x&amp;y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</a:tr>
              <a:tr h="16120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</a:tr>
              <a:tr h="16120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</a:tr>
              <a:tr h="16120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</a:tr>
              <a:tr h="16120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</a:tr>
              <a:tr h="16120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</a:tr>
              <a:tr h="1736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</a:tr>
              <a:tr h="31001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copy to x&amp;y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copy to x&amp;y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</a:tr>
              <a:tr h="16120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</a:tr>
              <a:tr h="16120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</a:tr>
              <a:tr h="16120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</a:tr>
              <a:tr h="1736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12400" marR="12400" marT="124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9785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Ordering of the PML Routines in the Loop (1)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 smtClean="0"/>
                  <a:t>PML is a treated as being separate from the box =&gt; separate arrays.</a:t>
                </a:r>
              </a:p>
              <a:p>
                <a:pPr lvl="1"/>
                <a:r>
                  <a:rPr lang="en-US" dirty="0" smtClean="0"/>
                  <a:t>Allocate E and B arrays for the PML region.</a:t>
                </a:r>
              </a:p>
              <a:p>
                <a:pPr lvl="1"/>
                <a:r>
                  <a:rPr lang="en-US" dirty="0" smtClean="0"/>
                  <a:t>Allocate and calculate the attenuation coefficients for each boundary.</a:t>
                </a:r>
              </a:p>
              <a:p>
                <a:r>
                  <a:rPr lang="en-US" dirty="0" smtClean="0"/>
                  <a:t>We have to do the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/2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en-US" dirty="0" smtClean="0"/>
                  <a:t> updates in separate routines.</a:t>
                </a:r>
              </a:p>
              <a:p>
                <a:pPr lvl="1"/>
                <a:r>
                  <a:rPr lang="en-US" dirty="0" smtClean="0"/>
                  <a:t>Do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/2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dirty="0" smtClean="0"/>
                  <a:t> push in Fourier space.</a:t>
                </a:r>
              </a:p>
              <a:p>
                <a:pPr lvl="1"/>
                <a:r>
                  <a:rPr lang="en-US" dirty="0" smtClean="0"/>
                  <a:t> </a:t>
                </a:r>
                <a:r>
                  <a:rPr lang="en-US" dirty="0"/>
                  <a:t>S</a:t>
                </a:r>
                <a:r>
                  <a:rPr lang="en-US" dirty="0" smtClean="0"/>
                  <a:t>hift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dirty="0" smtClean="0"/>
                  <a:t> to Yee positions, copy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dirty="0" smtClean="0"/>
                  <a:t> to buffer box array, FFT buffer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dirty="0" smtClean="0"/>
                  <a:t> to real space.</a:t>
                </a:r>
                <a:endParaRPr lang="en-US" dirty="0"/>
              </a:p>
              <a:p>
                <a:r>
                  <a:rPr lang="en-US" dirty="0" smtClean="0"/>
                  <a:t>Call the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en-US" dirty="0" smtClean="0"/>
                  <a:t> PML update routine.</a:t>
                </a:r>
              </a:p>
              <a:p>
                <a:pPr lvl="1"/>
                <a:r>
                  <a:rPr lang="en-US" dirty="0" smtClean="0"/>
                  <a:t>Communicate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dirty="0" smtClean="0"/>
                  <a:t> between the box buffer and the actual PML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dirty="0" smtClean="0"/>
                  <a:t> arrays.</a:t>
                </a:r>
              </a:p>
              <a:p>
                <a:pPr lvl="1"/>
                <a:r>
                  <a:rPr lang="en-US" dirty="0" smtClean="0"/>
                  <a:t>Communicate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dirty="0" smtClean="0"/>
                  <a:t> between neighboring PML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dirty="0" smtClean="0"/>
                  <a:t> arrays, if needed.</a:t>
                </a:r>
              </a:p>
              <a:p>
                <a:pPr lvl="1"/>
                <a:r>
                  <a:rPr lang="en-US" dirty="0" smtClean="0"/>
                  <a:t>Propagate the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en-US" dirty="0" smtClean="0"/>
                  <a:t> field in the PML arrays with the PML equations.</a:t>
                </a:r>
              </a:p>
              <a:p>
                <a:r>
                  <a:rPr lang="en-US" dirty="0" smtClean="0"/>
                  <a:t>Impose the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dirty="0" smtClean="0"/>
                  <a:t> update on the actual box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dirty="0" smtClean="0"/>
                  <a:t> array to use in the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en-US" dirty="0" smtClean="0"/>
                  <a:t> update.</a:t>
                </a:r>
              </a:p>
              <a:p>
                <a:pPr lvl="1"/>
                <a:r>
                  <a:rPr lang="en-US" dirty="0" smtClean="0"/>
                  <a:t>FFT the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dirty="0" smtClean="0"/>
                  <a:t> box buffer to Fourier space, copy it to the simulation box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dirty="0" smtClean="0"/>
                  <a:t> array, shift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en-US" dirty="0" smtClean="0"/>
                  <a:t>  and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dirty="0" smtClean="0"/>
                  <a:t> back to integer grid points.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12" t="-3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533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Ordering of the PML Routines in the Loop (2)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Do the full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en-US" dirty="0" smtClean="0"/>
                  <a:t> push on the actual box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en-US" dirty="0" smtClean="0"/>
                  <a:t> array in Fourier space.</a:t>
                </a:r>
              </a:p>
              <a:p>
                <a:pPr lvl="1"/>
                <a:r>
                  <a:rPr lang="en-US" dirty="0" smtClean="0"/>
                  <a:t> </a:t>
                </a:r>
                <a:r>
                  <a:rPr lang="en-US" dirty="0"/>
                  <a:t>S</a:t>
                </a:r>
                <a:r>
                  <a:rPr lang="en-US" dirty="0" smtClean="0"/>
                  <a:t>hift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dirty="0" smtClean="0"/>
                  <a:t> to Yee positions, copy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en-US" dirty="0" smtClean="0"/>
                  <a:t> to buffer box array, FFT buffer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en-US" dirty="0" smtClean="0"/>
                  <a:t> to real space.</a:t>
                </a:r>
                <a:endParaRPr lang="en-US" dirty="0"/>
              </a:p>
              <a:p>
                <a:r>
                  <a:rPr lang="en-US" dirty="0" smtClean="0"/>
                  <a:t>Call the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dirty="0" smtClean="0"/>
                  <a:t> PML update routine.</a:t>
                </a:r>
              </a:p>
              <a:p>
                <a:pPr lvl="1"/>
                <a:r>
                  <a:rPr lang="en-US" dirty="0" smtClean="0"/>
                  <a:t>Communicate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en-US" dirty="0" smtClean="0"/>
                  <a:t> between the box buffer and the actual PML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en-US" dirty="0" smtClean="0"/>
                  <a:t> arrays.</a:t>
                </a:r>
              </a:p>
              <a:p>
                <a:pPr lvl="1"/>
                <a:r>
                  <a:rPr lang="en-US" dirty="0" smtClean="0"/>
                  <a:t>Propagate the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dirty="0" smtClean="0"/>
                  <a:t> field in the PML arrays with the PML equations.</a:t>
                </a:r>
              </a:p>
              <a:p>
                <a:r>
                  <a:rPr lang="en-US" dirty="0" smtClean="0"/>
                  <a:t>Impose the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en-US" dirty="0" smtClean="0"/>
                  <a:t> update on the actual box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en-US" dirty="0" smtClean="0"/>
                  <a:t> array to use in the second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dirty="0" smtClean="0"/>
                  <a:t> update.</a:t>
                </a:r>
              </a:p>
              <a:p>
                <a:pPr lvl="1"/>
                <a:r>
                  <a:rPr lang="en-US" dirty="0" smtClean="0"/>
                  <a:t>FFT the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en-US" dirty="0" smtClean="0"/>
                  <a:t> box buffer to Fourier space, copy it to the simulation box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en-US" dirty="0" smtClean="0"/>
                  <a:t> array, shift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en-US" dirty="0" smtClean="0"/>
                  <a:t>  and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dirty="0" smtClean="0"/>
                  <a:t> back to integer grid points.</a:t>
                </a:r>
              </a:p>
              <a:p>
                <a:r>
                  <a:rPr lang="en-US" dirty="0" smtClean="0"/>
                  <a:t>Call the second ½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dirty="0" smtClean="0"/>
                  <a:t> update, then repeat the loop.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2101" r="-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5168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The attenuation coefficients are calculated from </a:t>
            </a:r>
            <a:r>
              <a:rPr lang="en-US" sz="3200" dirty="0" err="1" smtClean="0"/>
              <a:t>Vay’s</a:t>
            </a:r>
            <a:r>
              <a:rPr lang="en-US" sz="3200" dirty="0" smtClean="0"/>
              <a:t> paper (1)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s from </a:t>
                </a:r>
                <a:r>
                  <a:rPr lang="en-US" dirty="0" err="1" smtClean="0"/>
                  <a:t>Vay’s</a:t>
                </a:r>
                <a:r>
                  <a:rPr lang="en-US" dirty="0" smtClean="0"/>
                  <a:t> Eq. 40 a distance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 smtClean="0"/>
                  <a:t> in the PML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 smtClean="0"/>
                  <a:t>.</a:t>
                </a:r>
              </a:p>
              <a:p>
                <a:pPr lvl="1"/>
                <a:r>
                  <a:rPr lang="en-US" b="0" dirty="0" smtClean="0"/>
                  <a:t>Left/Lower: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𝑗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−1/2)</m:t>
                    </m:r>
                  </m:oMath>
                </a14:m>
                <a:r>
                  <a:rPr lang="en-US" b="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+1/2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𝑗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b="0" dirty="0" smtClean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𝑗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+1/2)</m:t>
                    </m:r>
                  </m:oMath>
                </a14:m>
                <a:r>
                  <a:rPr lang="en-US" b="0" dirty="0" smtClean="0"/>
                  <a:t>.</a:t>
                </a:r>
              </a:p>
              <a:p>
                <a:pPr lvl="1"/>
                <a:r>
                  <a:rPr lang="en-US" b="0" dirty="0" smtClean="0"/>
                  <a:t>Right/Upper: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𝑗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b="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+1/2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𝑗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+1/2)</m:t>
                    </m:r>
                  </m:oMath>
                </a14:m>
                <a:r>
                  <a:rPr lang="en-US" b="0" dirty="0" smtClean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𝑗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+1)</m:t>
                    </m:r>
                  </m:oMath>
                </a14:m>
                <a:r>
                  <a:rPr lang="en-US" b="0" dirty="0" smtClean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=−2/5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=1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−3</m:t>
                        </m:r>
                      </m:e>
                    </m:d>
                  </m:oMath>
                </a14:m>
                <a:r>
                  <a:rPr lang="en-US" b="0" dirty="0" smtClean="0"/>
                  <a:t>, I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=4.6</m:t>
                    </m:r>
                  </m:oMath>
                </a14:m>
                <a:r>
                  <a:rPr lang="en-US" b="0" dirty="0" smtClean="0"/>
                  <a:t> works better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=4</m:t>
                    </m:r>
                  </m:oMath>
                </a14:m>
                <a:r>
                  <a:rPr lang="en-US" b="0" dirty="0" smtClean="0"/>
                  <a:t>. 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 smtClean="0"/>
                  <a:t>The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lang="en-US" dirty="0" smtClean="0"/>
                  <a:t>s from </a:t>
                </a:r>
                <a:r>
                  <a:rPr lang="en-US" dirty="0" err="1" smtClean="0"/>
                  <a:t>Vay’s</a:t>
                </a:r>
                <a:r>
                  <a:rPr lang="en-US" dirty="0" smtClean="0"/>
                  <a:t> Eq. 26 are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𝑑𝑡</m:t>
                    </m:r>
                    <m:r>
                      <a:rPr lang="en-US" b="0" i="1" smtClean="0">
                        <a:latin typeface="Cambria Math" charset="0"/>
                      </a:rPr>
                      <m:t>/</m:t>
                    </m:r>
                    <m:r>
                      <a:rPr lang="en-US" b="0" i="1" smtClean="0">
                        <a:latin typeface="Cambria Math" charset="0"/>
                      </a:rPr>
                      <m:t>𝑑𝑥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1+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𝑑𝑡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𝑑𝑥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𝑑𝑡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𝑑𝑥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(1−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−1/2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 smtClean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𝑑𝑡</m:t>
                    </m:r>
                    <m:r>
                      <a:rPr lang="en-US" b="0" i="1" smtClean="0">
                        <a:latin typeface="Cambria Math" charset="0"/>
                      </a:rPr>
                      <m:t>/</m:t>
                    </m:r>
                    <m:r>
                      <a:rPr lang="en-US" b="0" i="1" smtClean="0">
                        <a:latin typeface="Cambria Math" charset="0"/>
                      </a:rPr>
                      <m:t>𝑑𝑥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1+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𝑑𝑡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𝑑𝑥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𝑑𝑡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𝑑𝑥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(1−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1/2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 smtClean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𝑑𝑡</m:t>
                    </m:r>
                    <m:r>
                      <a:rPr lang="en-US" b="0" i="1" smtClean="0">
                        <a:latin typeface="Cambria Math" charset="0"/>
                      </a:rPr>
                      <m:t>/</m:t>
                    </m:r>
                    <m:r>
                      <a:rPr lang="en-US" b="0" i="1" smtClean="0">
                        <a:latin typeface="Cambria Math" charset="0"/>
                      </a:rPr>
                      <m:t>𝑑𝑥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1681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0186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The attenuation coefficients are calculated from </a:t>
            </a:r>
            <a:r>
              <a:rPr lang="en-US" sz="3200" dirty="0" err="1" smtClean="0"/>
              <a:t>Vay’s</a:t>
            </a:r>
            <a:r>
              <a:rPr lang="en-US" sz="3200" dirty="0" smtClean="0"/>
              <a:t> paper (2)</a:t>
            </a:r>
            <a:endParaRPr 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The coefficients for the fields in </a:t>
                </a:r>
                <a:r>
                  <a:rPr lang="en-US" dirty="0" err="1" smtClean="0"/>
                  <a:t>Vay’s</a:t>
                </a:r>
                <a:r>
                  <a:rPr lang="en-US" dirty="0" smtClean="0"/>
                  <a:t> Eq. 27 are</a:t>
                </a:r>
                <a:endParaRPr lang="en-US" dirty="0"/>
              </a:p>
              <a:p>
                <a:pPr lvl="1"/>
                <a:r>
                  <a:rPr lang="en-US" b="0" dirty="0" smtClean="0"/>
                  <a:t>Left/Lower: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=1−</m:t>
                    </m:r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+1/2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i="1" dirty="0" smtClean="0">
                    <a:latin typeface="Cambria Math" charset="0"/>
                  </a:rPr>
                  <a:t> </a:t>
                </a:r>
                <a:r>
                  <a:rPr lang="en-US" b="0" dirty="0" smtClean="0">
                    <a:latin typeface="Cambria Math" charset="0"/>
                  </a:rPr>
                  <a:t>and</a:t>
                </a:r>
                <a:r>
                  <a:rPr lang="en-US" b="0" i="1" dirty="0" smtClean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=1−</m:t>
                    </m:r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b="0" i="1" dirty="0" smtClean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+1/2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𝑑𝑡</m:t>
                    </m:r>
                    <m:r>
                      <a:rPr lang="en-US" b="0" i="1" smtClean="0">
                        <a:latin typeface="Cambria Math" charset="0"/>
                      </a:rPr>
                      <m:t>/</m:t>
                    </m:r>
                    <m:r>
                      <a:rPr lang="en-US" b="0" i="1" smtClean="0">
                        <a:latin typeface="Cambria Math" charset="0"/>
                      </a:rPr>
                      <m:t>𝑑𝑥</m:t>
                    </m:r>
                  </m:oMath>
                </a14:m>
                <a:r>
                  <a:rPr lang="en-US" b="0" dirty="0" smtClean="0"/>
                  <a:t>.</a:t>
                </a:r>
              </a:p>
              <a:p>
                <a:pPr lvl="1"/>
                <a:r>
                  <a:rPr lang="en-US" b="0" dirty="0" smtClean="0"/>
                  <a:t>Right/Upper</a:t>
                </a:r>
                <a:r>
                  <a:rPr lang="en-US" dirty="0" smtClean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=1−</m:t>
                    </m:r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+1/2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i="1" dirty="0" smtClean="0">
                    <a:latin typeface="Cambria Math" charset="0"/>
                  </a:rPr>
                  <a:t> </a:t>
                </a:r>
                <a:r>
                  <a:rPr lang="en-US" b="0" dirty="0" smtClean="0">
                    <a:latin typeface="Cambria Math" charset="0"/>
                  </a:rPr>
                  <a:t>and</a:t>
                </a:r>
                <a:r>
                  <a:rPr lang="en-US" b="0" i="1" dirty="0" smtClean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=1−</m:t>
                    </m:r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b="0" i="1" dirty="0" smtClean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𝑑𝑡</m:t>
                    </m:r>
                    <m:r>
                      <a:rPr lang="en-US" b="0" i="1" smtClean="0">
                        <a:latin typeface="Cambria Math" charset="0"/>
                      </a:rPr>
                      <m:t>/</m:t>
                    </m:r>
                    <m:r>
                      <a:rPr lang="en-US" b="0" i="1" smtClean="0">
                        <a:latin typeface="Cambria Math" charset="0"/>
                      </a:rPr>
                      <m:t>𝑑𝑥</m:t>
                    </m:r>
                  </m:oMath>
                </a14:m>
                <a:r>
                  <a:rPr lang="en-US" b="0" dirty="0" smtClean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+1/2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The code for these was </a:t>
                </a:r>
                <a:r>
                  <a:rPr lang="en-US" dirty="0" smtClean="0"/>
                  <a:t>copy/pasted from OSIRIS to UPIC.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b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5943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The PML Overlaps with the Actual </a:t>
            </a:r>
            <a:r>
              <a:rPr lang="en-US" sz="3200" dirty="0"/>
              <a:t>S</a:t>
            </a:r>
            <a:r>
              <a:rPr lang="en-US" sz="3200" dirty="0" smtClean="0"/>
              <a:t>imulation Box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2907488" cy="435133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This is to comply with the periodic FFT.</a:t>
            </a:r>
          </a:p>
          <a:p>
            <a:r>
              <a:rPr lang="en-US" sz="2000" dirty="0" smtClean="0"/>
              <a:t>Whole PML is copied to box.</a:t>
            </a:r>
          </a:p>
          <a:p>
            <a:r>
              <a:rPr lang="en-US" sz="2000" dirty="0" smtClean="0"/>
              <a:t>Loop ranges to the standard Yee solver and attenuation regions are slightly different than in OSIRIS.</a:t>
            </a:r>
          </a:p>
          <a:p>
            <a:r>
              <a:rPr lang="en-US" sz="2000" dirty="0" smtClean="0"/>
              <a:t>Yes, that is a bug in the loop range on the right side in B.</a:t>
            </a:r>
          </a:p>
          <a:p>
            <a:pPr lvl="1"/>
            <a:r>
              <a:rPr lang="en-US" sz="1600" dirty="0" smtClean="0"/>
              <a:t>Shouldn't</a:t>
            </a:r>
            <a:r>
              <a:rPr lang="fr-FR" sz="1600" dirty="0" smtClean="0"/>
              <a:t>’</a:t>
            </a:r>
            <a:r>
              <a:rPr lang="en-US" sz="1600" dirty="0" smtClean="0"/>
              <a:t>t matter when thickness is large.</a:t>
            </a:r>
            <a:endParaRPr lang="en-US" sz="16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6432"/>
              </p:ext>
            </p:extLst>
          </p:nvPr>
        </p:nvGraphicFramePr>
        <p:xfrm>
          <a:off x="3745688" y="1825617"/>
          <a:ext cx="7608112" cy="4351346"/>
        </p:xfrm>
        <a:graphic>
          <a:graphicData uri="http://schemas.openxmlformats.org/drawingml/2006/table">
            <a:tbl>
              <a:tblPr/>
              <a:tblGrid>
                <a:gridCol w="475507"/>
                <a:gridCol w="475507"/>
                <a:gridCol w="475507"/>
                <a:gridCol w="475507"/>
                <a:gridCol w="475507"/>
                <a:gridCol w="475507"/>
                <a:gridCol w="475507"/>
                <a:gridCol w="475507"/>
                <a:gridCol w="475507"/>
                <a:gridCol w="475507"/>
                <a:gridCol w="475507"/>
                <a:gridCol w="475507"/>
                <a:gridCol w="475507"/>
                <a:gridCol w="475507"/>
                <a:gridCol w="475507"/>
                <a:gridCol w="475507"/>
              </a:tblGrid>
              <a:tr h="11663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i="0" u="none" strike="noStrike">
                          <a:effectLst/>
                          <a:latin typeface="Arial" charset="0"/>
                        </a:rPr>
                        <a:t>x only</a:t>
                      </a: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* * * * * * *</a:t>
                      </a: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Yee</a:t>
                      </a: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effectLst/>
                        <a:latin typeface="Arial" charset="0"/>
                      </a:endParaRP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effectLst/>
                        <a:latin typeface="Arial" charset="0"/>
                      </a:endParaRPr>
                    </a:p>
                  </a:txBody>
                  <a:tcPr marL="8972" marR="8972" marT="8972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copy to PML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effectLst/>
                        <a:latin typeface="Arial" charset="0"/>
                      </a:endParaRP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effectLst/>
                        <a:latin typeface="Arial" charset="0"/>
                      </a:endParaRP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effectLst/>
                        <a:latin typeface="Arial" charset="0"/>
                      </a:endParaRP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effectLst/>
                        <a:latin typeface="Arial" charset="0"/>
                      </a:endParaRP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effectLst/>
                        <a:latin typeface="Arial" charset="0"/>
                      </a:endParaRP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effectLst/>
                        <a:latin typeface="Arial" charset="0"/>
                      </a:endParaRP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effectLst/>
                        <a:latin typeface="Arial" charset="0"/>
                      </a:endParaRP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effectLst/>
                        <a:latin typeface="Arial" charset="0"/>
                      </a:endParaRP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6634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effectLst/>
                        <a:latin typeface="Arial" charset="0"/>
                      </a:endParaRP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+-+-+-+-+-</a:t>
                      </a: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Waves moving in x attenuated</a:t>
                      </a:r>
                    </a:p>
                  </a:txBody>
                  <a:tcPr marL="8972" marR="8972" marT="8972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copy to box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effectLst/>
                        <a:latin typeface="Arial" charset="0"/>
                      </a:endParaRP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effectLst/>
                        <a:latin typeface="Arial" charset="0"/>
                      </a:endParaRP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effectLst/>
                        <a:latin typeface="Arial" charset="0"/>
                      </a:endParaRP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effectLst/>
                        <a:latin typeface="Arial" charset="0"/>
                      </a:endParaRP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effectLst/>
                        <a:latin typeface="Arial" charset="0"/>
                      </a:endParaRP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effectLst/>
                        <a:latin typeface="Arial" charset="0"/>
                      </a:endParaRP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effectLst/>
                        <a:latin typeface="Arial" charset="0"/>
                      </a:endParaRP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effectLst/>
                        <a:latin typeface="Arial" charset="0"/>
                      </a:endParaRP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5606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E</a:t>
                      </a: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Yee &amp; waves moving in x attenuated</a:t>
                      </a: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effectLst/>
                        <a:latin typeface="Arial" charset="0"/>
                      </a:endParaRP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effectLst/>
                        <a:latin typeface="Arial" charset="0"/>
                      </a:endParaRP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effectLst/>
                        <a:latin typeface="Arial" charset="0"/>
                      </a:endParaRP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effectLst/>
                        <a:latin typeface="Arial" charset="0"/>
                      </a:endParaRP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effectLst/>
                        <a:latin typeface="Arial" charset="0"/>
                      </a:endParaRP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effectLst/>
                        <a:latin typeface="Arial" charset="0"/>
                      </a:endParaRP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effectLst/>
                        <a:latin typeface="Arial" charset="0"/>
                      </a:endParaRP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effectLst/>
                        <a:latin typeface="Arial" charset="0"/>
                      </a:endParaRP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effectLst/>
                        <a:latin typeface="Arial" charset="0"/>
                      </a:endParaRP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effectLst/>
                        <a:latin typeface="Arial" charset="0"/>
                      </a:endParaRP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663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* * * * * * *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</a:tr>
              <a:tr h="11663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* * * * * * *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</a:tr>
              <a:tr h="11663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* * * * * * *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</a:tr>
              <a:tr h="11663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* * * * * * *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</a:tr>
              <a:tr h="11663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* * * * * * *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</a:tr>
              <a:tr h="11663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* * * * * * *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</a:tr>
              <a:tr h="11663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* * * * * * *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</a:tr>
              <a:tr h="11663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* * * * * * *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</a:tr>
              <a:tr h="11663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* * * * * * *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</a:tr>
              <a:tr h="11663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* * * * * * *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</a:tr>
              <a:tr h="11663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* * * * * * *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</a:tr>
              <a:tr h="11663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* * * * * * *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</a:tr>
              <a:tr h="11663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* * * * * * *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</a:tr>
              <a:tr h="11663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* * * * * * *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</a:tr>
              <a:tr h="11663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* * * * * * *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</a:tr>
              <a:tr h="125606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+-+-+-+-+-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+-+-+-+-+-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+-+-+-+-+-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+-+-+-+-+-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+-+-+-+-+-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+-+-+-+-+-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+-+-+-+-+-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</a:tr>
              <a:tr h="116634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effectLst/>
                        <a:latin typeface="Arial" charset="0"/>
                      </a:endParaRP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effectLst/>
                        <a:latin typeface="Arial" charset="0"/>
                      </a:endParaRP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effectLst/>
                        <a:latin typeface="Arial" charset="0"/>
                      </a:endParaRP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effectLst/>
                        <a:latin typeface="Arial" charset="0"/>
                      </a:endParaRP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effectLst/>
                        <a:latin typeface="Arial" charset="0"/>
                      </a:endParaRP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effectLst/>
                        <a:latin typeface="Arial" charset="0"/>
                      </a:endParaRP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effectLst/>
                        <a:latin typeface="Arial" charset="0"/>
                      </a:endParaRP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effectLst/>
                        <a:latin typeface="Arial" charset="0"/>
                      </a:endParaRP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effectLst/>
                        <a:latin typeface="Arial" charset="0"/>
                      </a:endParaRP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effectLst/>
                        <a:latin typeface="Arial" charset="0"/>
                      </a:endParaRP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effectLst/>
                        <a:latin typeface="Arial" charset="0"/>
                      </a:endParaRP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effectLst/>
                        <a:latin typeface="Arial" charset="0"/>
                      </a:endParaRP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effectLst/>
                        <a:latin typeface="Arial" charset="0"/>
                      </a:endParaRP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effectLst/>
                        <a:latin typeface="Arial" charset="0"/>
                      </a:endParaRP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effectLst/>
                        <a:latin typeface="Arial" charset="0"/>
                      </a:endParaRP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effectLst/>
                        <a:latin typeface="Arial" charset="0"/>
                      </a:endParaRP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25606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effectLst/>
                        <a:latin typeface="Arial" charset="0"/>
                      </a:endParaRP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effectLst/>
                        <a:latin typeface="Arial" charset="0"/>
                      </a:endParaRP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effectLst/>
                        <a:latin typeface="Arial" charset="0"/>
                      </a:endParaRP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effectLst/>
                        <a:latin typeface="Arial" charset="0"/>
                      </a:endParaRP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effectLst/>
                        <a:latin typeface="Arial" charset="0"/>
                      </a:endParaRP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effectLst/>
                        <a:latin typeface="Arial" charset="0"/>
                      </a:endParaRP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effectLst/>
                        <a:latin typeface="Arial" charset="0"/>
                      </a:endParaRP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effectLst/>
                        <a:latin typeface="Arial" charset="0"/>
                      </a:endParaRP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effectLst/>
                        <a:latin typeface="Arial" charset="0"/>
                      </a:endParaRP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effectLst/>
                        <a:latin typeface="Arial" charset="0"/>
                      </a:endParaRP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effectLst/>
                        <a:latin typeface="Arial" charset="0"/>
                      </a:endParaRP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effectLst/>
                        <a:latin typeface="Arial" charset="0"/>
                      </a:endParaRP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effectLst/>
                        <a:latin typeface="Arial" charset="0"/>
                      </a:endParaRP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effectLst/>
                        <a:latin typeface="Arial" charset="0"/>
                      </a:endParaRP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effectLst/>
                        <a:latin typeface="Arial" charset="0"/>
                      </a:endParaRPr>
                    </a:p>
                  </a:txBody>
                  <a:tcPr marL="8972" marR="8972" marT="89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663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+-+-+-+-+-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+-+-+-+-+-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+-+-+-+-+-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+-+-+-+-+-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+-+-+-+-+-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+-+-+-+-+-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</a:tr>
              <a:tr h="11663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* * * * * * *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</a:tr>
              <a:tr h="11663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* * * * * * *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</a:tr>
              <a:tr h="11663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* * * * * * *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</a:tr>
              <a:tr h="11663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* * * * * * *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</a:tr>
              <a:tr h="11663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* * * * * * *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</a:tr>
              <a:tr h="11663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* * * * * * *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</a:tr>
              <a:tr h="11663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* * * * * * *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</a:tr>
              <a:tr h="11663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* * * * * * *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</a:tr>
              <a:tr h="11663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* * * * * * *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</a:tr>
              <a:tr h="11663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* * * * * * *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</a:tr>
              <a:tr h="11663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* * * * * * *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</a:tr>
              <a:tr h="11663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* * * * * * *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</a:tr>
              <a:tr h="11663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* * * * * * *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</a:tr>
              <a:tr h="11663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* * * * * * *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</a:tr>
              <a:tr h="125606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000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++++++++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Arial" charset="0"/>
                        </a:rPr>
                        <a:t>* * * * * * *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8972" marR="8972" marT="89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2380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The Field </a:t>
            </a:r>
            <a:r>
              <a:rPr lang="en-US" sz="3200" dirty="0"/>
              <a:t>P</a:t>
            </a:r>
            <a:r>
              <a:rPr lang="en-US" sz="3200" dirty="0" smtClean="0"/>
              <a:t>ush </a:t>
            </a:r>
            <a:r>
              <a:rPr lang="en-US" sz="3200" dirty="0"/>
              <a:t>E</a:t>
            </a:r>
            <a:r>
              <a:rPr lang="en-US" sz="3200" dirty="0" smtClean="0"/>
              <a:t>quations </a:t>
            </a:r>
            <a:r>
              <a:rPr lang="en-US" sz="3200" dirty="0"/>
              <a:t>C</a:t>
            </a:r>
            <a:r>
              <a:rPr lang="en-US" sz="3200" dirty="0" smtClean="0"/>
              <a:t>ome from the standard Yee solver and </a:t>
            </a:r>
            <a:r>
              <a:rPr lang="en-US" sz="3200" dirty="0" err="1" smtClean="0"/>
              <a:t>Vay’s</a:t>
            </a:r>
            <a:r>
              <a:rPr lang="en-US" sz="3200" dirty="0" smtClean="0"/>
              <a:t> Paper</a:t>
            </a:r>
            <a:endParaRPr 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The components of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en-US" dirty="0" smtClean="0"/>
                  <a:t> moving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 smtClean="0"/>
                  <a:t> are not attenuated in the x PML.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𝑥𝑦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𝑥𝑦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𝑑𝑡</m:t>
                    </m:r>
                    <m:r>
                      <a:rPr lang="en-US" b="0" i="1" smtClean="0">
                        <a:latin typeface="Cambria Math" charset="0"/>
                      </a:rPr>
                      <m:t>/</m:t>
                    </m:r>
                    <m:r>
                      <a:rPr lang="en-US" b="0" i="1" smtClean="0">
                        <a:latin typeface="Cambria Math" charset="0"/>
                      </a:rPr>
                      <m:t>𝑑𝑥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𝑧𝑥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p>
                        </m:sSubSup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𝑧𝑥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p>
                        </m:sSubSup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 smtClean="0"/>
                  <a:t>.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</a:rPr>
                      <m:t>𝑑𝑡</m:t>
                    </m:r>
                    <m:r>
                      <a:rPr lang="en-US" i="1">
                        <a:latin typeface="Cambria Math" charset="0"/>
                      </a:rPr>
                      <m:t>/</m:t>
                    </m:r>
                    <m:r>
                      <a:rPr lang="en-US" i="1">
                        <a:latin typeface="Cambria Math" charset="0"/>
                      </a:rPr>
                      <m:t>𝑑𝑥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p>
                        </m:sSubSup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:r>
                  <a:rPr lang="en-US" dirty="0" smtClean="0"/>
                  <a:t>The components of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dirty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moving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 smtClean="0"/>
                  <a:t> are </a:t>
                </a:r>
                <a:r>
                  <a:rPr lang="en-US" dirty="0"/>
                  <a:t>a</a:t>
                </a:r>
                <a:r>
                  <a:rPr lang="en-US" dirty="0" smtClean="0"/>
                  <a:t>ttenuated in the x PML with the 2-D version of </a:t>
                </a:r>
                <a:r>
                  <a:rPr lang="en-US" dirty="0" err="1" smtClean="0"/>
                  <a:t>Vay’s</a:t>
                </a:r>
                <a:r>
                  <a:rPr lang="en-US" dirty="0" smtClean="0"/>
                  <a:t> Eq. 27.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  <m:r>
                          <a:rPr lang="en-US" i="1">
                            <a:latin typeface="Cambria Math" charset="0"/>
                          </a:rPr>
                          <m:t>𝐸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i="1">
                            <a:latin typeface="Cambria Math" charset="0"/>
                          </a:rPr>
                          <m:t>𝐸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𝑧𝑥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p>
                        </m:sSubSup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𝑧𝑦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  <m:r>
                          <a:rPr lang="en-US" i="1">
                            <a:latin typeface="Cambria Math" charset="0"/>
                          </a:rPr>
                          <m:t>𝐸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𝑧𝑥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−1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p>
                        </m:sSubSup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−1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  <m:r>
                          <a:rPr lang="en-US" i="1">
                            <a:latin typeface="Cambria Math" charset="0"/>
                          </a:rPr>
                          <m:t>𝐸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  <m:r>
                          <a:rPr lang="en-US" i="1">
                            <a:latin typeface="Cambria Math" charset="0"/>
                          </a:rPr>
                          <m:t>𝐸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  <m:r>
                          <a:rPr lang="en-US" i="1">
                            <a:latin typeface="Cambria Math" charset="0"/>
                          </a:rPr>
                          <m:t>𝐸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𝑦𝑥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dirty="0" smtClean="0"/>
                  <a:t>.</a:t>
                </a:r>
              </a:p>
              <a:p>
                <a:r>
                  <a:rPr lang="en-US" dirty="0"/>
                  <a:t>Note: I give E and B both integer indices here because this is how I coded it up. They are staggered like the Yee grid, though.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2101" r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6569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The Field </a:t>
            </a:r>
            <a:r>
              <a:rPr lang="en-US" sz="3200" dirty="0"/>
              <a:t>P</a:t>
            </a:r>
            <a:r>
              <a:rPr lang="en-US" sz="3200" dirty="0" smtClean="0"/>
              <a:t>ush </a:t>
            </a:r>
            <a:r>
              <a:rPr lang="en-US" sz="3200" dirty="0"/>
              <a:t>E</a:t>
            </a:r>
            <a:r>
              <a:rPr lang="en-US" sz="3200" dirty="0" smtClean="0"/>
              <a:t>quations </a:t>
            </a:r>
            <a:r>
              <a:rPr lang="en-US" sz="3200" dirty="0"/>
              <a:t>C</a:t>
            </a:r>
            <a:r>
              <a:rPr lang="en-US" sz="3200" dirty="0" smtClean="0"/>
              <a:t>ome from the standard Yee solver and </a:t>
            </a:r>
            <a:r>
              <a:rPr lang="en-US" sz="3200" dirty="0" err="1" smtClean="0"/>
              <a:t>Vay’s</a:t>
            </a:r>
            <a:r>
              <a:rPr lang="en-US" sz="3200" dirty="0" smtClean="0"/>
              <a:t> Paper</a:t>
            </a:r>
            <a:endParaRPr 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The components of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dirty="0" smtClean="0"/>
                  <a:t> moving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 smtClean="0"/>
                  <a:t> are not attenuated in the x PML.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𝑥𝑦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𝑥𝑦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𝑑𝑡</m:t>
                    </m:r>
                    <m:r>
                      <a:rPr lang="en-US" b="0" i="1" smtClean="0">
                        <a:latin typeface="Cambria Math" charset="0"/>
                      </a:rPr>
                      <m:t>/</m:t>
                    </m:r>
                    <m:r>
                      <a:rPr lang="en-US" b="0" i="1" smtClean="0">
                        <a:latin typeface="Cambria Math" charset="0"/>
                      </a:rPr>
                      <m:t>𝑑𝑥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𝑧𝑥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𝑧𝑥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p>
                        </m:sSubSup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 smtClean="0"/>
                  <a:t>.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𝑑𝑡</m:t>
                    </m:r>
                    <m:r>
                      <a:rPr lang="en-US" i="1">
                        <a:latin typeface="Cambria Math" charset="0"/>
                      </a:rPr>
                      <m:t>/</m:t>
                    </m:r>
                    <m:r>
                      <a:rPr lang="en-US" i="1">
                        <a:latin typeface="Cambria Math" charset="0"/>
                      </a:rPr>
                      <m:t>𝑑𝑥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:r>
                  <a:rPr lang="en-US" dirty="0" smtClean="0"/>
                  <a:t>The components of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dirty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moving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 smtClean="0"/>
                  <a:t> are </a:t>
                </a:r>
                <a:r>
                  <a:rPr lang="en-US" dirty="0"/>
                  <a:t>a</a:t>
                </a:r>
                <a:r>
                  <a:rPr lang="en-US" dirty="0" smtClean="0"/>
                  <a:t>ttenuated in the x PML with the 2-D version of </a:t>
                </a:r>
                <a:r>
                  <a:rPr lang="en-US" dirty="0" err="1" smtClean="0"/>
                  <a:t>Vay’s</a:t>
                </a:r>
                <a:r>
                  <a:rPr lang="en-US" dirty="0" smtClean="0"/>
                  <a:t> Eq. 27.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𝑧𝑥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+1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p>
                        </m:sSubSup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𝑧𝑦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+1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𝑧𝑥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p>
                        </m:sSubSup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𝑦𝑥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Note: I give E and B both integer indices here because this is how I coded it up. They are staggered like the Yee grid, though.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2101" r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7970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Using 20 PML Cells </a:t>
            </a:r>
            <a:r>
              <a:rPr lang="en-US" sz="3200" dirty="0"/>
              <a:t>R</a:t>
            </a:r>
            <a:r>
              <a:rPr lang="en-US" sz="3200" dirty="0" smtClean="0"/>
              <a:t>esults </a:t>
            </a:r>
            <a:r>
              <a:rPr lang="en-US" sz="3200" dirty="0"/>
              <a:t>I</a:t>
            </a:r>
            <a:r>
              <a:rPr lang="en-US" sz="3200" dirty="0" smtClean="0"/>
              <a:t>n Partial Attenuation</a:t>
            </a:r>
            <a:endParaRPr lang="en-US" sz="3200" dirty="0"/>
          </a:p>
        </p:txBody>
      </p:sp>
      <p:pic>
        <p:nvPicPr>
          <p:cNvPr id="4" name="1d-movi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1690688"/>
            <a:ext cx="5802313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26" y="1667987"/>
            <a:ext cx="5364480" cy="43967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5410" y="6211669"/>
            <a:ext cx="10328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dEz</a:t>
            </a:r>
            <a:r>
              <a:rPr lang="en-US" dirty="0" smtClean="0"/>
              <a:t> is calculated from the difference between a wave moving in a 512 cell box with 20 PML cells (493-512) and a 1024 box with no PML (“perfectly absorbing”).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906</Words>
  <Application>Microsoft Macintosh PowerPoint</Application>
  <PresentationFormat>Widescreen</PresentationFormat>
  <Paragraphs>867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Calibri Light</vt:lpstr>
      <vt:lpstr>Cambria Math</vt:lpstr>
      <vt:lpstr>Arial</vt:lpstr>
      <vt:lpstr>Office Theme</vt:lpstr>
      <vt:lpstr>PML Project* Summary</vt:lpstr>
      <vt:lpstr>Ordering of the PML Routines in the Loop (1)</vt:lpstr>
      <vt:lpstr>Ordering of the PML Routines in the Loop (2)</vt:lpstr>
      <vt:lpstr>The attenuation coefficients are calculated from Vay’s paper (1)</vt:lpstr>
      <vt:lpstr>The attenuation coefficients are calculated from Vay’s paper (2)</vt:lpstr>
      <vt:lpstr>The PML Overlaps with the Actual Simulation Box</vt:lpstr>
      <vt:lpstr>The Field Push Equations Come from the standard Yee solver and Vay’s Paper</vt:lpstr>
      <vt:lpstr>The Field Push Equations Come from the standard Yee solver and Vay’s Paper</vt:lpstr>
      <vt:lpstr>Using 20 PML Cells Results In Partial Attenuation</vt:lpstr>
      <vt:lpstr>Reducing the Time Step Results in Roughly the Same Results</vt:lpstr>
      <vt:lpstr>END</vt:lpstr>
      <vt:lpstr>The PML Arrays Overlay the Simulation Box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45</cp:revision>
  <dcterms:created xsi:type="dcterms:W3CDTF">2015-10-12T20:51:29Z</dcterms:created>
  <dcterms:modified xsi:type="dcterms:W3CDTF">2015-10-14T22:10:19Z</dcterms:modified>
</cp:coreProperties>
</file>